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4" r:id="rId2"/>
    <p:sldId id="256" r:id="rId3"/>
    <p:sldId id="265" r:id="rId4"/>
    <p:sldId id="266" r:id="rId5"/>
    <p:sldId id="270" r:id="rId6"/>
    <p:sldId id="267" r:id="rId7"/>
    <p:sldId id="268" r:id="rId8"/>
    <p:sldId id="269" r:id="rId9"/>
    <p:sldId id="271" r:id="rId10"/>
    <p:sldId id="272" r:id="rId11"/>
    <p:sldId id="27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7E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horzBarState="maximized">
    <p:restoredLeft sz="15611"/>
    <p:restoredTop sz="94610"/>
  </p:normalViewPr>
  <p:slideViewPr>
    <p:cSldViewPr snapToGrid="0" snapToObjects="1">
      <p:cViewPr varScale="1">
        <p:scale>
          <a:sx n="69" d="100"/>
          <a:sy n="69" d="100"/>
        </p:scale>
        <p:origin x="-62" y="-168"/>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1"/>
            <a:ext cx="14630400" cy="8229599"/>
          </a:xfrm>
          <a:prstGeom prst="rect">
            <a:avLst/>
          </a:prstGeom>
        </p:spPr>
      </p:pic>
      <p:sp>
        <p:nvSpPr>
          <p:cNvPr id="3" name="TextBox 2"/>
          <p:cNvSpPr txBox="1"/>
          <p:nvPr/>
        </p:nvSpPr>
        <p:spPr>
          <a:xfrm>
            <a:off x="478465" y="361507"/>
            <a:ext cx="10930269" cy="7294305"/>
          </a:xfrm>
          <a:prstGeom prst="rect">
            <a:avLst/>
          </a:prstGeom>
          <a:noFill/>
        </p:spPr>
        <p:txBody>
          <a:bodyPr wrap="square" rtlCol="0">
            <a:spAutoFit/>
          </a:bodyPr>
          <a:lstStyle/>
          <a:p>
            <a:r>
              <a:rPr lang="en-US" sz="4400" dirty="0" smtClean="0">
                <a:solidFill>
                  <a:schemeClr val="bg2">
                    <a:lumMod val="90000"/>
                  </a:schemeClr>
                </a:solidFill>
                <a:latin typeface="Engravers MT" pitchFamily="18" charset="0"/>
              </a:rPr>
              <a:t>                 OUR  TEAM</a:t>
            </a:r>
          </a:p>
          <a:p>
            <a:endParaRPr lang="en-US" sz="4400" dirty="0" smtClean="0">
              <a:solidFill>
                <a:schemeClr val="bg2">
                  <a:lumMod val="90000"/>
                </a:schemeClr>
              </a:solidFill>
              <a:latin typeface="Engravers MT" pitchFamily="18" charset="0"/>
            </a:endParaRPr>
          </a:p>
          <a:p>
            <a:endParaRPr lang="en-US" sz="4400" dirty="0" smtClean="0">
              <a:solidFill>
                <a:schemeClr val="bg2">
                  <a:lumMod val="90000"/>
                </a:schemeClr>
              </a:solidFill>
              <a:latin typeface="Engravers MT" pitchFamily="18" charset="0"/>
            </a:endParaRPr>
          </a:p>
          <a:p>
            <a:r>
              <a:rPr lang="en-US" sz="4400" dirty="0" smtClean="0">
                <a:solidFill>
                  <a:schemeClr val="accent1">
                    <a:lumMod val="60000"/>
                    <a:lumOff val="40000"/>
                  </a:schemeClr>
                </a:solidFill>
                <a:latin typeface="Copperplate Gothic Bold" pitchFamily="34" charset="0"/>
              </a:rPr>
              <a:t>TEAM LEADER   </a:t>
            </a:r>
          </a:p>
          <a:p>
            <a:r>
              <a:rPr lang="en-US" sz="4400" dirty="0" smtClean="0">
                <a:solidFill>
                  <a:schemeClr val="accent1">
                    <a:lumMod val="60000"/>
                    <a:lumOff val="40000"/>
                  </a:schemeClr>
                </a:solidFill>
                <a:latin typeface="Copperplate Gothic Bold" pitchFamily="34" charset="0"/>
              </a:rPr>
              <a:t> </a:t>
            </a:r>
            <a:r>
              <a:rPr lang="en-US" sz="4400" dirty="0" smtClean="0">
                <a:solidFill>
                  <a:schemeClr val="accent1">
                    <a:lumMod val="60000"/>
                    <a:lumOff val="40000"/>
                  </a:schemeClr>
                </a:solidFill>
                <a:latin typeface="Copperplate Gothic Bold" pitchFamily="34" charset="0"/>
              </a:rPr>
              <a:t> </a:t>
            </a:r>
            <a:r>
              <a:rPr lang="en-US" sz="4000" dirty="0" smtClean="0">
                <a:solidFill>
                  <a:schemeClr val="accent5">
                    <a:lumMod val="75000"/>
                  </a:schemeClr>
                </a:solidFill>
                <a:latin typeface="Copperplate Gothic Bold" pitchFamily="34" charset="0"/>
              </a:rPr>
              <a:t>PRATHIBA S</a:t>
            </a:r>
          </a:p>
          <a:p>
            <a:endParaRPr lang="en-US" sz="4400" dirty="0" smtClean="0">
              <a:solidFill>
                <a:schemeClr val="accent1">
                  <a:lumMod val="60000"/>
                  <a:lumOff val="40000"/>
                </a:schemeClr>
              </a:solidFill>
              <a:latin typeface="Bahnschrift Condensed" pitchFamily="34" charset="0"/>
            </a:endParaRPr>
          </a:p>
          <a:p>
            <a:r>
              <a:rPr lang="en-US" sz="4400" dirty="0" smtClean="0">
                <a:solidFill>
                  <a:srgbClr val="7030A0"/>
                </a:solidFill>
                <a:latin typeface="Copperplate Gothic Bold" pitchFamily="34" charset="0"/>
              </a:rPr>
              <a:t>TEAM  MEMBERS</a:t>
            </a:r>
          </a:p>
          <a:p>
            <a:r>
              <a:rPr lang="en-US" sz="4400" dirty="0" smtClean="0">
                <a:solidFill>
                  <a:srgbClr val="7030A0"/>
                </a:solidFill>
                <a:latin typeface="Bahnschrift Condensed" pitchFamily="34" charset="0"/>
              </a:rPr>
              <a:t> </a:t>
            </a:r>
            <a:r>
              <a:rPr lang="en-US" sz="4400" dirty="0" smtClean="0">
                <a:solidFill>
                  <a:srgbClr val="7030A0"/>
                </a:solidFill>
                <a:latin typeface="Bahnschrift Condensed" pitchFamily="34" charset="0"/>
              </a:rPr>
              <a:t>  </a:t>
            </a:r>
            <a:r>
              <a:rPr lang="en-US" sz="4000" dirty="0" smtClean="0">
                <a:solidFill>
                  <a:srgbClr val="FF0000"/>
                </a:solidFill>
                <a:latin typeface="Copperplate Gothic Bold" pitchFamily="34" charset="0"/>
              </a:rPr>
              <a:t>POOJA E </a:t>
            </a:r>
          </a:p>
          <a:p>
            <a:r>
              <a:rPr lang="en-US" sz="4000" dirty="0" smtClean="0">
                <a:solidFill>
                  <a:srgbClr val="00B0F0"/>
                </a:solidFill>
                <a:latin typeface="Copperplate Gothic Bold" pitchFamily="34" charset="0"/>
              </a:rPr>
              <a:t>   RASHIKA S</a:t>
            </a:r>
          </a:p>
          <a:p>
            <a:r>
              <a:rPr lang="en-US" sz="4000" dirty="0" smtClean="0">
                <a:solidFill>
                  <a:srgbClr val="7030A0"/>
                </a:solidFill>
                <a:latin typeface="Copperplate Gothic Bold" pitchFamily="34" charset="0"/>
              </a:rPr>
              <a:t> </a:t>
            </a:r>
            <a:r>
              <a:rPr lang="en-US" sz="4000" dirty="0" smtClean="0">
                <a:solidFill>
                  <a:srgbClr val="7030A0"/>
                </a:solidFill>
                <a:latin typeface="Copperplate Gothic Bold" pitchFamily="34" charset="0"/>
              </a:rPr>
              <a:t>  </a:t>
            </a:r>
            <a:r>
              <a:rPr lang="en-US" sz="4000" dirty="0" smtClean="0">
                <a:solidFill>
                  <a:srgbClr val="92D050"/>
                </a:solidFill>
                <a:latin typeface="Copperplate Gothic Bold" pitchFamily="34" charset="0"/>
              </a:rPr>
              <a:t>SHAHRUKH KHAN B</a:t>
            </a:r>
          </a:p>
          <a:p>
            <a:r>
              <a:rPr lang="en-US" sz="4000" dirty="0" smtClean="0">
                <a:solidFill>
                  <a:schemeClr val="accent4">
                    <a:lumMod val="60000"/>
                    <a:lumOff val="40000"/>
                  </a:schemeClr>
                </a:solidFill>
                <a:latin typeface="Copperplate Gothic Bold" pitchFamily="34" charset="0"/>
              </a:rPr>
              <a:t> </a:t>
            </a:r>
            <a:r>
              <a:rPr lang="en-US" sz="4000" dirty="0" smtClean="0">
                <a:solidFill>
                  <a:schemeClr val="accent4">
                    <a:lumMod val="60000"/>
                    <a:lumOff val="40000"/>
                  </a:schemeClr>
                </a:solidFill>
                <a:latin typeface="Copperplate Gothic Bold" pitchFamily="34" charset="0"/>
              </a:rPr>
              <a:t>  KEERTHANA N</a:t>
            </a:r>
            <a:endParaRPr lang="en-US" sz="4000" dirty="0">
              <a:solidFill>
                <a:schemeClr val="accent4">
                  <a:lumMod val="60000"/>
                  <a:lumOff val="40000"/>
                </a:schemeClr>
              </a:solidFill>
              <a:latin typeface="Copperplate Gothic Bold" pitchFamily="34" charset="0"/>
            </a:endParaRPr>
          </a:p>
        </p:txBody>
      </p:sp>
      <p:pic>
        <p:nvPicPr>
          <p:cNvPr id="4" name="Picture 3" descr="30525596-hands-joined-together.jpg"/>
          <p:cNvPicPr>
            <a:picLocks noChangeAspect="1"/>
          </p:cNvPicPr>
          <p:nvPr/>
        </p:nvPicPr>
        <p:blipFill>
          <a:blip r:embed="rId3"/>
          <a:stretch>
            <a:fillRect/>
          </a:stretch>
        </p:blipFill>
        <p:spPr>
          <a:xfrm>
            <a:off x="8346558" y="2133600"/>
            <a:ext cx="5213498" cy="4681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600"/>
          </a:xfrm>
          <a:prstGeom prst="rect">
            <a:avLst/>
          </a:prstGeom>
        </p:spPr>
      </p:pic>
      <p:sp>
        <p:nvSpPr>
          <p:cNvPr id="3" name="TextBox 2"/>
          <p:cNvSpPr txBox="1"/>
          <p:nvPr/>
        </p:nvSpPr>
        <p:spPr>
          <a:xfrm>
            <a:off x="669851" y="669851"/>
            <a:ext cx="12844130" cy="584775"/>
          </a:xfrm>
          <a:prstGeom prst="rect">
            <a:avLst/>
          </a:prstGeom>
          <a:noFill/>
        </p:spPr>
        <p:txBody>
          <a:bodyPr wrap="square" rtlCol="0">
            <a:spAutoFit/>
          </a:bodyPr>
          <a:lstStyle/>
          <a:p>
            <a:r>
              <a:rPr lang="en-US" sz="3200" dirty="0" smtClean="0">
                <a:solidFill>
                  <a:schemeClr val="bg2">
                    <a:lumMod val="90000"/>
                  </a:schemeClr>
                </a:solidFill>
                <a:latin typeface="Engravers MT" pitchFamily="18" charset="0"/>
              </a:rPr>
              <a:t>                POLICY  AND REGULATIONS</a:t>
            </a:r>
            <a:endParaRPr lang="en-US" sz="3200" dirty="0">
              <a:solidFill>
                <a:schemeClr val="bg2">
                  <a:lumMod val="90000"/>
                </a:schemeClr>
              </a:solidFill>
              <a:latin typeface="Engravers MT" pitchFamily="18" charset="0"/>
            </a:endParaRPr>
          </a:p>
        </p:txBody>
      </p:sp>
      <p:pic>
        <p:nvPicPr>
          <p:cNvPr id="4" name="Picture 3" descr="1-Environmental-legislation-policy-in-India-for-air-pollution-control.png"/>
          <p:cNvPicPr>
            <a:picLocks noChangeAspect="1"/>
          </p:cNvPicPr>
          <p:nvPr/>
        </p:nvPicPr>
        <p:blipFill>
          <a:blip r:embed="rId3"/>
          <a:stretch>
            <a:fillRect/>
          </a:stretch>
        </p:blipFill>
        <p:spPr>
          <a:xfrm>
            <a:off x="1031357" y="1642110"/>
            <a:ext cx="12482623" cy="61621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599"/>
          </a:xfrm>
          <a:prstGeom prst="rect">
            <a:avLst/>
          </a:prstGeom>
        </p:spPr>
      </p:pic>
      <p:pic>
        <p:nvPicPr>
          <p:cNvPr id="3" name="Picture 2" descr="A8.jpg"/>
          <p:cNvPicPr>
            <a:picLocks noChangeAspect="1"/>
          </p:cNvPicPr>
          <p:nvPr/>
        </p:nvPicPr>
        <p:blipFill>
          <a:blip r:embed="rId3"/>
          <a:stretch>
            <a:fillRect/>
          </a:stretch>
        </p:blipFill>
        <p:spPr>
          <a:xfrm>
            <a:off x="8102009" y="1785769"/>
            <a:ext cx="5890438" cy="4927004"/>
          </a:xfrm>
          <a:prstGeom prst="rect">
            <a:avLst/>
          </a:prstGeom>
        </p:spPr>
      </p:pic>
      <p:sp>
        <p:nvSpPr>
          <p:cNvPr id="4" name="TextBox 3"/>
          <p:cNvSpPr txBox="1"/>
          <p:nvPr/>
        </p:nvSpPr>
        <p:spPr>
          <a:xfrm>
            <a:off x="393405" y="648586"/>
            <a:ext cx="7145079" cy="769441"/>
          </a:xfrm>
          <a:prstGeom prst="rect">
            <a:avLst/>
          </a:prstGeom>
          <a:noFill/>
        </p:spPr>
        <p:txBody>
          <a:bodyPr wrap="square" rtlCol="0">
            <a:spAutoFit/>
          </a:bodyPr>
          <a:lstStyle/>
          <a:p>
            <a:r>
              <a:rPr lang="en-US" sz="3200" dirty="0" smtClean="0">
                <a:solidFill>
                  <a:schemeClr val="tx2">
                    <a:lumMod val="20000"/>
                    <a:lumOff val="80000"/>
                  </a:schemeClr>
                </a:solidFill>
                <a:latin typeface="Engravers MT" pitchFamily="18" charset="0"/>
              </a:rPr>
              <a:t>      </a:t>
            </a:r>
            <a:r>
              <a:rPr lang="en-US" sz="4400" dirty="0" smtClean="0">
                <a:solidFill>
                  <a:schemeClr val="tx2">
                    <a:lumMod val="20000"/>
                    <a:lumOff val="80000"/>
                  </a:schemeClr>
                </a:solidFill>
                <a:latin typeface="Engravers MT" pitchFamily="18" charset="0"/>
              </a:rPr>
              <a:t>CONCLUSION</a:t>
            </a:r>
            <a:endParaRPr lang="en-US" sz="4400" dirty="0">
              <a:solidFill>
                <a:schemeClr val="tx2">
                  <a:lumMod val="20000"/>
                  <a:lumOff val="80000"/>
                </a:schemeClr>
              </a:solidFill>
              <a:latin typeface="Engravers MT" pitchFamily="18" charset="0"/>
            </a:endParaRPr>
          </a:p>
        </p:txBody>
      </p:sp>
      <p:sp>
        <p:nvSpPr>
          <p:cNvPr id="5" name="TextBox 4"/>
          <p:cNvSpPr txBox="1"/>
          <p:nvPr/>
        </p:nvSpPr>
        <p:spPr>
          <a:xfrm>
            <a:off x="552893" y="2264735"/>
            <a:ext cx="7198242" cy="3970318"/>
          </a:xfrm>
          <a:prstGeom prst="rect">
            <a:avLst/>
          </a:prstGeom>
          <a:noFill/>
        </p:spPr>
        <p:txBody>
          <a:bodyPr wrap="square" rtlCol="0">
            <a:spAutoFit/>
          </a:bodyPr>
          <a:lstStyle/>
          <a:p>
            <a:r>
              <a:rPr lang="en-US" sz="3600" dirty="0" smtClean="0">
                <a:solidFill>
                  <a:schemeClr val="accent4"/>
                </a:solidFill>
                <a:latin typeface="Berlin Sans FB Demi" pitchFamily="34" charset="0"/>
                <a:ea typeface="Fira Sans" pitchFamily="34" charset="-122"/>
                <a:cs typeface="Fira Sans" pitchFamily="34" charset="-120"/>
              </a:rPr>
              <a:t>Air quality is a complex issue that requires a multi-faceted approach. By raising awareness, implementing policies, and making individual choices, we can work together to improve air quality and protect public health.</a:t>
            </a:r>
            <a:endParaRPr lang="en-US" sz="3600" dirty="0">
              <a:solidFill>
                <a:schemeClr val="accent4"/>
              </a:solidFill>
              <a:latin typeface="Berlin Sans FB Dem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4" name="Text 2"/>
          <p:cNvSpPr/>
          <p:nvPr/>
        </p:nvSpPr>
        <p:spPr>
          <a:xfrm>
            <a:off x="333487" y="2679025"/>
            <a:ext cx="7831567" cy="833199"/>
          </a:xfrm>
          <a:prstGeom prst="rect">
            <a:avLst/>
          </a:prstGeom>
          <a:noFill/>
          <a:ln/>
        </p:spPr>
        <p:txBody>
          <a:bodyPr wrap="none" rtlCol="0" anchor="t"/>
          <a:lstStyle/>
          <a:p>
            <a:pPr>
              <a:lnSpc>
                <a:spcPts val="6561"/>
              </a:lnSpc>
            </a:pPr>
            <a:endParaRPr lang="en-US" sz="5249" dirty="0">
              <a:latin typeface="Broadway" pitchFamily="82" charset="0"/>
            </a:endParaRPr>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1299686" y="5161598"/>
            <a:ext cx="214122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pic>
        <p:nvPicPr>
          <p:cNvPr id="10" name="Image 2" descr="preencoded.png">
            <a:hlinkClick r:id="rId4"/>
          </p:cNvPr>
          <p:cNvPicPr>
            <a:picLocks noChangeAspect="1"/>
          </p:cNvPicPr>
          <p:nvPr/>
        </p:nvPicPr>
        <p:blipFill>
          <a:blip r:embed="rId5"/>
          <a:stretch>
            <a:fillRect/>
          </a:stretch>
        </p:blipFill>
        <p:spPr>
          <a:xfrm flipH="1">
            <a:off x="15222070" y="7589520"/>
            <a:ext cx="779929" cy="548640"/>
          </a:xfrm>
          <a:prstGeom prst="rect">
            <a:avLst/>
          </a:prstGeom>
        </p:spPr>
      </p:pic>
      <p:pic>
        <p:nvPicPr>
          <p:cNvPr id="13" name="Picture 12" descr="1.jpg"/>
          <p:cNvPicPr>
            <a:picLocks noChangeAspect="1"/>
          </p:cNvPicPr>
          <p:nvPr/>
        </p:nvPicPr>
        <p:blipFill>
          <a:blip r:embed="rId6"/>
          <a:stretch>
            <a:fillRect/>
          </a:stretch>
        </p:blipFill>
        <p:spPr>
          <a:xfrm>
            <a:off x="7239897" y="0"/>
            <a:ext cx="7541111" cy="8229600"/>
          </a:xfrm>
          <a:prstGeom prst="rect">
            <a:avLst/>
          </a:prstGeom>
        </p:spPr>
      </p:pic>
      <p:sp>
        <p:nvSpPr>
          <p:cNvPr id="14" name="TextBox 13"/>
          <p:cNvSpPr txBox="1"/>
          <p:nvPr/>
        </p:nvSpPr>
        <p:spPr>
          <a:xfrm>
            <a:off x="1000461" y="1615100"/>
            <a:ext cx="4617004" cy="4089838"/>
          </a:xfrm>
          <a:prstGeom prst="rect">
            <a:avLst/>
          </a:prstGeom>
          <a:noFill/>
        </p:spPr>
        <p:txBody>
          <a:bodyPr wrap="square" rtlCol="0">
            <a:spAutoFit/>
          </a:bodyPr>
          <a:lstStyle/>
          <a:p>
            <a:pPr>
              <a:lnSpc>
                <a:spcPct val="150000"/>
              </a:lnSpc>
            </a:pPr>
            <a:r>
              <a:rPr lang="en-IN" sz="6000" dirty="0" smtClean="0">
                <a:solidFill>
                  <a:schemeClr val="accent2">
                    <a:lumMod val="75000"/>
                  </a:schemeClr>
                </a:solidFill>
                <a:latin typeface="Copperplate Gothic Bold" pitchFamily="34" charset="0"/>
              </a:rPr>
              <a:t> </a:t>
            </a:r>
            <a:r>
              <a:rPr lang="en-IN" sz="6000" dirty="0" smtClean="0">
                <a:solidFill>
                  <a:srgbClr val="FFFF00"/>
                </a:solidFill>
                <a:latin typeface="Copperplate Gothic Bold" pitchFamily="34" charset="0"/>
              </a:rPr>
              <a:t>AIR     QUALITY </a:t>
            </a:r>
          </a:p>
          <a:p>
            <a:pPr>
              <a:lnSpc>
                <a:spcPct val="150000"/>
              </a:lnSpc>
            </a:pPr>
            <a:r>
              <a:rPr lang="en-IN" sz="6000" dirty="0" smtClean="0">
                <a:solidFill>
                  <a:srgbClr val="FFFF00"/>
                </a:solidFill>
                <a:latin typeface="Copperplate Gothic Bold" pitchFamily="34" charset="0"/>
              </a:rPr>
              <a:t>ANALYSIS</a:t>
            </a:r>
            <a:endParaRPr lang="en-US" sz="6000" dirty="0">
              <a:solidFill>
                <a:srgbClr val="FFFF00"/>
              </a:solidFill>
              <a:latin typeface="Copperplate Gothic Bold"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600"/>
          </a:xfrm>
          <a:prstGeom prst="rect">
            <a:avLst/>
          </a:prstGeom>
        </p:spPr>
      </p:pic>
      <p:sp>
        <p:nvSpPr>
          <p:cNvPr id="3" name="TextBox 2"/>
          <p:cNvSpPr txBox="1"/>
          <p:nvPr/>
        </p:nvSpPr>
        <p:spPr>
          <a:xfrm>
            <a:off x="978195" y="861237"/>
            <a:ext cx="12525154" cy="3447098"/>
          </a:xfrm>
          <a:prstGeom prst="rect">
            <a:avLst/>
          </a:prstGeom>
          <a:noFill/>
        </p:spPr>
        <p:txBody>
          <a:bodyPr wrap="square" rtlCol="0">
            <a:spAutoFit/>
          </a:bodyPr>
          <a:lstStyle/>
          <a:p>
            <a:r>
              <a:rPr lang="en-IN" sz="4000" dirty="0" smtClean="0">
                <a:solidFill>
                  <a:schemeClr val="bg2"/>
                </a:solidFill>
                <a:latin typeface="Engravers MT" pitchFamily="18" charset="0"/>
              </a:rPr>
              <a:t>INTRODUCTION</a:t>
            </a:r>
            <a:endParaRPr lang="en-IN" sz="4000" dirty="0" smtClean="0">
              <a:solidFill>
                <a:schemeClr val="bg2"/>
              </a:solidFill>
              <a:latin typeface="Engravers MT" pitchFamily="18" charset="0"/>
            </a:endParaRPr>
          </a:p>
          <a:p>
            <a:endParaRPr lang="en-IN" sz="4000" dirty="0" smtClean="0">
              <a:solidFill>
                <a:schemeClr val="bg2"/>
              </a:solidFill>
              <a:latin typeface="Broadway" pitchFamily="82" charset="0"/>
            </a:endParaRPr>
          </a:p>
          <a:p>
            <a:endParaRPr lang="en-IN" sz="4000" dirty="0" smtClean="0">
              <a:solidFill>
                <a:schemeClr val="bg2"/>
              </a:solidFill>
              <a:latin typeface="Broadway" pitchFamily="82" charset="0"/>
            </a:endParaRPr>
          </a:p>
          <a:p>
            <a:endParaRPr lang="en-IN" sz="4000" dirty="0" smtClean="0">
              <a:solidFill>
                <a:schemeClr val="bg2"/>
              </a:solidFill>
              <a:latin typeface="Broadway" pitchFamily="82" charset="0"/>
            </a:endParaRPr>
          </a:p>
          <a:p>
            <a:endParaRPr lang="en-IN" sz="4000" dirty="0" smtClean="0">
              <a:solidFill>
                <a:schemeClr val="bg2"/>
              </a:solidFill>
              <a:latin typeface="Broadway" pitchFamily="82" charset="0"/>
            </a:endParaRPr>
          </a:p>
          <a:p>
            <a:endParaRPr lang="en-US" dirty="0"/>
          </a:p>
        </p:txBody>
      </p:sp>
      <p:pic>
        <p:nvPicPr>
          <p:cNvPr id="8" name="Picture 7" descr="a2.jpg"/>
          <p:cNvPicPr>
            <a:picLocks noChangeAspect="1"/>
          </p:cNvPicPr>
          <p:nvPr/>
        </p:nvPicPr>
        <p:blipFill>
          <a:blip r:embed="rId3"/>
          <a:stretch>
            <a:fillRect/>
          </a:stretch>
        </p:blipFill>
        <p:spPr>
          <a:xfrm>
            <a:off x="6911163" y="1201479"/>
            <a:ext cx="7527851" cy="6166883"/>
          </a:xfrm>
          <a:prstGeom prst="rect">
            <a:avLst/>
          </a:prstGeom>
        </p:spPr>
      </p:pic>
      <p:sp>
        <p:nvSpPr>
          <p:cNvPr id="9" name="TextBox 8"/>
          <p:cNvSpPr txBox="1"/>
          <p:nvPr/>
        </p:nvSpPr>
        <p:spPr>
          <a:xfrm>
            <a:off x="457200" y="2190307"/>
            <a:ext cx="5436824" cy="4154984"/>
          </a:xfrm>
          <a:prstGeom prst="rect">
            <a:avLst/>
          </a:prstGeom>
          <a:noFill/>
        </p:spPr>
        <p:txBody>
          <a:bodyPr wrap="square" rtlCol="0">
            <a:spAutoFit/>
          </a:bodyPr>
          <a:lstStyle/>
          <a:p>
            <a:r>
              <a:rPr lang="en-US" sz="4400" dirty="0" smtClean="0">
                <a:solidFill>
                  <a:schemeClr val="accent4"/>
                </a:solidFill>
                <a:latin typeface="Berlin Sans FB Demi" pitchFamily="34" charset="0"/>
              </a:rPr>
              <a:t>Air quality refers to the degree to which the air is suitable for clean enough for humans or the environment.</a:t>
            </a:r>
            <a:endParaRPr lang="en-US" sz="4400" dirty="0">
              <a:solidFill>
                <a:schemeClr val="accent4"/>
              </a:solidFill>
              <a:latin typeface="Berlin Sans FB Dem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1"/>
            <a:ext cx="14630400" cy="8229599"/>
          </a:xfrm>
          <a:prstGeom prst="rect">
            <a:avLst/>
          </a:prstGeom>
        </p:spPr>
      </p:pic>
      <p:sp>
        <p:nvSpPr>
          <p:cNvPr id="3" name="TextBox 2"/>
          <p:cNvSpPr txBox="1"/>
          <p:nvPr/>
        </p:nvSpPr>
        <p:spPr>
          <a:xfrm>
            <a:off x="552892" y="946298"/>
            <a:ext cx="7325833" cy="769441"/>
          </a:xfrm>
          <a:prstGeom prst="rect">
            <a:avLst/>
          </a:prstGeom>
          <a:noFill/>
        </p:spPr>
        <p:txBody>
          <a:bodyPr wrap="square" rtlCol="0">
            <a:spAutoFit/>
          </a:bodyPr>
          <a:lstStyle/>
          <a:p>
            <a:r>
              <a:rPr lang="en-IN" sz="4400" dirty="0" smtClean="0">
                <a:solidFill>
                  <a:schemeClr val="bg2">
                    <a:lumMod val="90000"/>
                  </a:schemeClr>
                </a:solidFill>
                <a:latin typeface="Engravers MT" pitchFamily="18" charset="0"/>
              </a:rPr>
              <a:t>DATA  COLLECTION</a:t>
            </a:r>
            <a:endParaRPr lang="en-US" sz="4400" dirty="0">
              <a:solidFill>
                <a:schemeClr val="bg2">
                  <a:lumMod val="90000"/>
                </a:schemeClr>
              </a:solidFill>
              <a:latin typeface="Engravers MT" pitchFamily="18" charset="0"/>
            </a:endParaRPr>
          </a:p>
        </p:txBody>
      </p:sp>
      <p:pic>
        <p:nvPicPr>
          <p:cNvPr id="5" name="Picture 4" descr="a5.jpg"/>
          <p:cNvPicPr>
            <a:picLocks noChangeAspect="1"/>
          </p:cNvPicPr>
          <p:nvPr/>
        </p:nvPicPr>
        <p:blipFill>
          <a:blip r:embed="rId3"/>
          <a:stretch>
            <a:fillRect/>
          </a:stretch>
        </p:blipFill>
        <p:spPr>
          <a:xfrm>
            <a:off x="7070652" y="2222205"/>
            <a:ext cx="6865620" cy="4876800"/>
          </a:xfrm>
          <a:prstGeom prst="rect">
            <a:avLst/>
          </a:prstGeom>
        </p:spPr>
      </p:pic>
      <p:sp>
        <p:nvSpPr>
          <p:cNvPr id="8" name="TextBox 7"/>
          <p:cNvSpPr txBox="1"/>
          <p:nvPr/>
        </p:nvSpPr>
        <p:spPr>
          <a:xfrm>
            <a:off x="418641" y="2222205"/>
            <a:ext cx="6169446" cy="5016758"/>
          </a:xfrm>
          <a:prstGeom prst="rect">
            <a:avLst/>
          </a:prstGeom>
          <a:noFill/>
        </p:spPr>
        <p:txBody>
          <a:bodyPr wrap="square" rtlCol="0">
            <a:spAutoFit/>
          </a:bodyPr>
          <a:lstStyle/>
          <a:p>
            <a:pPr algn="ctr"/>
            <a:r>
              <a:rPr lang="en-US" sz="4000" b="1" dirty="0" smtClean="0">
                <a:ln/>
                <a:solidFill>
                  <a:schemeClr val="accent4"/>
                </a:solidFill>
                <a:latin typeface="Berlin Sans FB Demi" pitchFamily="34" charset="0"/>
              </a:rPr>
              <a:t>Data on air quality is </a:t>
            </a:r>
          </a:p>
          <a:p>
            <a:pPr algn="ctr"/>
            <a:r>
              <a:rPr lang="en-US" sz="4000" b="1" dirty="0" smtClean="0">
                <a:ln/>
                <a:solidFill>
                  <a:schemeClr val="accent4"/>
                </a:solidFill>
                <a:latin typeface="Berlin Sans FB Demi" pitchFamily="34" charset="0"/>
              </a:rPr>
              <a:t>Collected through a</a:t>
            </a:r>
          </a:p>
          <a:p>
            <a:pPr algn="ctr"/>
            <a:r>
              <a:rPr lang="en-US" sz="4000" b="1" dirty="0" smtClean="0">
                <a:ln/>
                <a:solidFill>
                  <a:schemeClr val="accent4"/>
                </a:solidFill>
                <a:latin typeface="Berlin Sans FB Demi" pitchFamily="34" charset="0"/>
              </a:rPr>
              <a:t>Network monitoring stations equipped with Sensors and instruments that measure the pollutant concentration</a:t>
            </a:r>
          </a:p>
          <a:p>
            <a:pPr algn="ctr"/>
            <a:endParaRPr lang="en-US" sz="4000" b="1" dirty="0" smtClean="0">
              <a:ln/>
              <a:solidFill>
                <a:schemeClr val="accent4"/>
              </a:solidFill>
              <a:latin typeface="Arial Rounded MT Bold"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600"/>
          </a:xfrm>
          <a:prstGeom prst="rect">
            <a:avLst/>
          </a:prstGeom>
        </p:spPr>
      </p:pic>
      <p:pic>
        <p:nvPicPr>
          <p:cNvPr id="3" name="Picture 2" descr="4.jpg"/>
          <p:cNvPicPr>
            <a:picLocks noChangeAspect="1"/>
          </p:cNvPicPr>
          <p:nvPr/>
        </p:nvPicPr>
        <p:blipFill>
          <a:blip r:embed="rId3"/>
          <a:stretch>
            <a:fillRect/>
          </a:stretch>
        </p:blipFill>
        <p:spPr>
          <a:xfrm>
            <a:off x="6656690" y="1512570"/>
            <a:ext cx="7802880" cy="5204460"/>
          </a:xfrm>
          <a:prstGeom prst="rect">
            <a:avLst/>
          </a:prstGeom>
        </p:spPr>
      </p:pic>
      <p:sp>
        <p:nvSpPr>
          <p:cNvPr id="5" name="TextBox 4"/>
          <p:cNvSpPr txBox="1"/>
          <p:nvPr/>
        </p:nvSpPr>
        <p:spPr>
          <a:xfrm>
            <a:off x="297712" y="574158"/>
            <a:ext cx="5794744" cy="1200329"/>
          </a:xfrm>
          <a:prstGeom prst="rect">
            <a:avLst/>
          </a:prstGeom>
          <a:noFill/>
        </p:spPr>
        <p:txBody>
          <a:bodyPr wrap="square" rtlCol="0">
            <a:spAutoFit/>
          </a:bodyPr>
          <a:lstStyle/>
          <a:p>
            <a:r>
              <a:rPr lang="en-US" sz="3600" dirty="0" smtClean="0">
                <a:solidFill>
                  <a:schemeClr val="tx2">
                    <a:lumMod val="20000"/>
                    <a:lumOff val="80000"/>
                  </a:schemeClr>
                </a:solidFill>
                <a:latin typeface="Engravers MT" pitchFamily="18" charset="0"/>
              </a:rPr>
              <a:t>Sources   of  air</a:t>
            </a:r>
          </a:p>
          <a:p>
            <a:r>
              <a:rPr lang="en-US" sz="3600" dirty="0" smtClean="0">
                <a:solidFill>
                  <a:schemeClr val="tx2">
                    <a:lumMod val="20000"/>
                    <a:lumOff val="80000"/>
                  </a:schemeClr>
                </a:solidFill>
                <a:latin typeface="Engravers MT" pitchFamily="18" charset="0"/>
              </a:rPr>
              <a:t> </a:t>
            </a:r>
            <a:r>
              <a:rPr lang="en-US" sz="3600" dirty="0" smtClean="0">
                <a:solidFill>
                  <a:schemeClr val="tx2">
                    <a:lumMod val="20000"/>
                    <a:lumOff val="80000"/>
                  </a:schemeClr>
                </a:solidFill>
                <a:latin typeface="Engravers MT" pitchFamily="18" charset="0"/>
              </a:rPr>
              <a:t>  pollutants</a:t>
            </a:r>
            <a:endParaRPr lang="en-US" sz="3600" dirty="0">
              <a:solidFill>
                <a:schemeClr val="tx2">
                  <a:lumMod val="20000"/>
                  <a:lumOff val="80000"/>
                </a:schemeClr>
              </a:solidFill>
              <a:latin typeface="Engravers MT" pitchFamily="18" charset="0"/>
            </a:endParaRPr>
          </a:p>
        </p:txBody>
      </p:sp>
      <p:sp>
        <p:nvSpPr>
          <p:cNvPr id="6" name="TextBox 5"/>
          <p:cNvSpPr txBox="1"/>
          <p:nvPr/>
        </p:nvSpPr>
        <p:spPr>
          <a:xfrm>
            <a:off x="595423" y="2551814"/>
            <a:ext cx="5252484" cy="5016758"/>
          </a:xfrm>
          <a:prstGeom prst="rect">
            <a:avLst/>
          </a:prstGeom>
          <a:noFill/>
        </p:spPr>
        <p:txBody>
          <a:bodyPr wrap="square" rtlCol="0">
            <a:spAutoFit/>
          </a:bodyPr>
          <a:lstStyle/>
          <a:p>
            <a:r>
              <a:rPr lang="en-US" sz="4000" dirty="0" smtClean="0">
                <a:solidFill>
                  <a:schemeClr val="accent4"/>
                </a:solidFill>
                <a:latin typeface="Berlin Sans FB Demi" pitchFamily="34" charset="0"/>
              </a:rPr>
              <a:t>Traffic </a:t>
            </a:r>
          </a:p>
          <a:p>
            <a:r>
              <a:rPr lang="en-US" sz="4000" dirty="0" smtClean="0">
                <a:solidFill>
                  <a:schemeClr val="accent4"/>
                </a:solidFill>
                <a:latin typeface="Berlin Sans FB Demi" pitchFamily="34" charset="0"/>
              </a:rPr>
              <a:t>Mobility</a:t>
            </a:r>
            <a:endParaRPr lang="en-US" sz="4000" b="1" dirty="0" smtClean="0">
              <a:solidFill>
                <a:schemeClr val="accent4"/>
              </a:solidFill>
              <a:latin typeface="Berlin Sans FB Demi" pitchFamily="34" charset="0"/>
            </a:endParaRPr>
          </a:p>
          <a:p>
            <a:r>
              <a:rPr lang="en-US" sz="4000" dirty="0" smtClean="0">
                <a:solidFill>
                  <a:schemeClr val="accent4"/>
                </a:solidFill>
                <a:latin typeface="Berlin Sans FB Demi" pitchFamily="34" charset="0"/>
              </a:rPr>
              <a:t>Industry </a:t>
            </a:r>
          </a:p>
          <a:p>
            <a:r>
              <a:rPr lang="en-US" sz="4000" dirty="0" smtClean="0">
                <a:solidFill>
                  <a:schemeClr val="accent4"/>
                </a:solidFill>
                <a:latin typeface="Berlin Sans FB Demi" pitchFamily="34" charset="0"/>
              </a:rPr>
              <a:t>Heating</a:t>
            </a:r>
            <a:endParaRPr lang="en-US" sz="4000" b="1" dirty="0" smtClean="0">
              <a:solidFill>
                <a:schemeClr val="accent4"/>
              </a:solidFill>
              <a:latin typeface="Berlin Sans FB Demi" pitchFamily="34" charset="0"/>
            </a:endParaRPr>
          </a:p>
          <a:p>
            <a:r>
              <a:rPr lang="en-US" sz="4000" dirty="0" smtClean="0">
                <a:solidFill>
                  <a:schemeClr val="accent4"/>
                </a:solidFill>
                <a:latin typeface="Berlin Sans FB Demi" pitchFamily="34" charset="0"/>
              </a:rPr>
              <a:t>Agriculture</a:t>
            </a:r>
            <a:endParaRPr lang="en-US" sz="4000" b="1" dirty="0" smtClean="0">
              <a:solidFill>
                <a:schemeClr val="accent4"/>
              </a:solidFill>
              <a:latin typeface="Berlin Sans FB Demi" pitchFamily="34" charset="0"/>
            </a:endParaRPr>
          </a:p>
          <a:p>
            <a:r>
              <a:rPr lang="en-IN" sz="4000" dirty="0" smtClean="0">
                <a:solidFill>
                  <a:schemeClr val="accent4"/>
                </a:solidFill>
                <a:latin typeface="Berlin Sans FB Demi" pitchFamily="34" charset="0"/>
              </a:rPr>
              <a:t>Green house gases</a:t>
            </a:r>
          </a:p>
          <a:p>
            <a:r>
              <a:rPr lang="en-IN" sz="4000" dirty="0" smtClean="0">
                <a:solidFill>
                  <a:schemeClr val="accent4"/>
                </a:solidFill>
                <a:latin typeface="Berlin Sans FB Demi" pitchFamily="34" charset="0"/>
              </a:rPr>
              <a:t>Deforestation</a:t>
            </a:r>
            <a:endParaRPr lang="en-US" sz="4000" dirty="0" smtClean="0">
              <a:solidFill>
                <a:schemeClr val="accent4"/>
              </a:solidFill>
              <a:latin typeface="Berlin Sans FB Demi" pitchFamily="34" charset="0"/>
            </a:endParaRPr>
          </a:p>
          <a:p>
            <a:endParaRPr lang="en-US" sz="4000" dirty="0">
              <a:solidFill>
                <a:schemeClr val="accent4"/>
              </a:solidFill>
              <a:latin typeface="Berlin Sans FB Dem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1"/>
            <a:ext cx="14630400" cy="8229599"/>
          </a:xfrm>
          <a:prstGeom prst="rect">
            <a:avLst/>
          </a:prstGeom>
        </p:spPr>
      </p:pic>
      <p:pic>
        <p:nvPicPr>
          <p:cNvPr id="3" name="Picture 2" descr="A3.jpg"/>
          <p:cNvPicPr>
            <a:picLocks noChangeAspect="1"/>
          </p:cNvPicPr>
          <p:nvPr/>
        </p:nvPicPr>
        <p:blipFill>
          <a:blip r:embed="rId3"/>
          <a:stretch>
            <a:fillRect/>
          </a:stretch>
        </p:blipFill>
        <p:spPr>
          <a:xfrm>
            <a:off x="6980723" y="2008702"/>
            <a:ext cx="7299251" cy="5135525"/>
          </a:xfrm>
          <a:prstGeom prst="rect">
            <a:avLst/>
          </a:prstGeom>
        </p:spPr>
      </p:pic>
      <p:sp>
        <p:nvSpPr>
          <p:cNvPr id="4" name="TextBox 3"/>
          <p:cNvSpPr txBox="1"/>
          <p:nvPr/>
        </p:nvSpPr>
        <p:spPr>
          <a:xfrm>
            <a:off x="404037" y="861237"/>
            <a:ext cx="5645889" cy="707886"/>
          </a:xfrm>
          <a:prstGeom prst="rect">
            <a:avLst/>
          </a:prstGeom>
          <a:noFill/>
        </p:spPr>
        <p:txBody>
          <a:bodyPr wrap="square" rtlCol="0">
            <a:spAutoFit/>
          </a:bodyPr>
          <a:lstStyle/>
          <a:p>
            <a:r>
              <a:rPr lang="en-IN" sz="4000" dirty="0" smtClean="0">
                <a:solidFill>
                  <a:schemeClr val="accent2"/>
                </a:solidFill>
                <a:latin typeface="Broadway" pitchFamily="82" charset="0"/>
              </a:rPr>
              <a:t>   </a:t>
            </a:r>
            <a:r>
              <a:rPr lang="en-IN" sz="3600" dirty="0" smtClean="0">
                <a:solidFill>
                  <a:schemeClr val="tx2">
                    <a:lumMod val="20000"/>
                    <a:lumOff val="80000"/>
                  </a:schemeClr>
                </a:solidFill>
                <a:latin typeface="Engravers MT" pitchFamily="18" charset="0"/>
              </a:rPr>
              <a:t>DATA  ANALYSIS</a:t>
            </a:r>
            <a:endParaRPr lang="en-US" sz="3600" dirty="0">
              <a:solidFill>
                <a:schemeClr val="tx2">
                  <a:lumMod val="20000"/>
                  <a:lumOff val="80000"/>
                </a:schemeClr>
              </a:solidFill>
              <a:latin typeface="Engravers MT" pitchFamily="18" charset="0"/>
            </a:endParaRPr>
          </a:p>
        </p:txBody>
      </p:sp>
      <p:sp>
        <p:nvSpPr>
          <p:cNvPr id="5" name="Rectangle 4"/>
          <p:cNvSpPr/>
          <p:nvPr/>
        </p:nvSpPr>
        <p:spPr>
          <a:xfrm>
            <a:off x="1095153" y="3653135"/>
            <a:ext cx="4233125" cy="923330"/>
          </a:xfrm>
          <a:prstGeom prst="rect">
            <a:avLst/>
          </a:prstGeom>
          <a:noFill/>
        </p:spPr>
        <p:txBody>
          <a:bodyPr wrap="square" lIns="91440" tIns="45720" rIns="91440" bIns="45720">
            <a:spAutoFit/>
          </a:bodyPr>
          <a:lstStyle/>
          <a:p>
            <a:pPr algn="ct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extBox 5"/>
          <p:cNvSpPr txBox="1"/>
          <p:nvPr/>
        </p:nvSpPr>
        <p:spPr>
          <a:xfrm>
            <a:off x="552893" y="2371060"/>
            <a:ext cx="5497033" cy="584775"/>
          </a:xfrm>
          <a:prstGeom prst="rect">
            <a:avLst/>
          </a:prstGeom>
          <a:noFill/>
        </p:spPr>
        <p:txBody>
          <a:bodyPr wrap="square" rtlCol="0">
            <a:spAutoFit/>
          </a:bodyPr>
          <a:lstStyle/>
          <a:p>
            <a:endParaRPr lang="en-US" sz="3200" dirty="0"/>
          </a:p>
        </p:txBody>
      </p:sp>
      <p:sp>
        <p:nvSpPr>
          <p:cNvPr id="7" name="TextBox 6"/>
          <p:cNvSpPr txBox="1"/>
          <p:nvPr/>
        </p:nvSpPr>
        <p:spPr>
          <a:xfrm>
            <a:off x="552892" y="2371060"/>
            <a:ext cx="5954233" cy="5078313"/>
          </a:xfrm>
          <a:prstGeom prst="rect">
            <a:avLst/>
          </a:prstGeom>
          <a:noFill/>
        </p:spPr>
        <p:txBody>
          <a:bodyPr wrap="square" rtlCol="0">
            <a:spAutoFit/>
          </a:bodyPr>
          <a:lstStyle/>
          <a:p>
            <a:r>
              <a:rPr lang="en-US" sz="3600" dirty="0" smtClean="0">
                <a:solidFill>
                  <a:schemeClr val="accent4"/>
                </a:solidFill>
                <a:latin typeface="Berlin Sans FB Demi" pitchFamily="34" charset="0"/>
                <a:ea typeface="Cascadia Code SemiBold" pitchFamily="49" charset="0"/>
                <a:cs typeface="Cascadia Code SemiBold" pitchFamily="49" charset="0"/>
              </a:rPr>
              <a:t>Air quality data is analyzed to assess trends, patterns, and potential health or environmental impacts. Data analysis may involve statistical techniques, data visualization, and modeling to predict future air quality conditions.</a:t>
            </a:r>
            <a:endParaRPr lang="en-US" sz="3600" dirty="0">
              <a:solidFill>
                <a:schemeClr val="accent4"/>
              </a:solidFill>
              <a:latin typeface="Berlin Sans FB Demi" pitchFamily="34" charset="0"/>
              <a:ea typeface="Cascadia Code SemiBold" pitchFamily="49" charset="0"/>
              <a:cs typeface="Cascadia Code SemiBold"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600"/>
          </a:xfrm>
          <a:prstGeom prst="rect">
            <a:avLst/>
          </a:prstGeom>
        </p:spPr>
      </p:pic>
      <p:sp>
        <p:nvSpPr>
          <p:cNvPr id="3" name="TextBox 2"/>
          <p:cNvSpPr txBox="1"/>
          <p:nvPr/>
        </p:nvSpPr>
        <p:spPr>
          <a:xfrm>
            <a:off x="478464" y="659219"/>
            <a:ext cx="13652205" cy="584775"/>
          </a:xfrm>
          <a:prstGeom prst="rect">
            <a:avLst/>
          </a:prstGeom>
          <a:noFill/>
        </p:spPr>
        <p:txBody>
          <a:bodyPr wrap="square" rtlCol="0">
            <a:spAutoFit/>
          </a:bodyPr>
          <a:lstStyle/>
          <a:p>
            <a:r>
              <a:rPr lang="en-US" sz="3200" dirty="0" smtClean="0">
                <a:solidFill>
                  <a:schemeClr val="tx2">
                    <a:lumMod val="20000"/>
                    <a:lumOff val="80000"/>
                  </a:schemeClr>
                </a:solidFill>
                <a:latin typeface="Engravers MT" pitchFamily="18" charset="0"/>
              </a:rPr>
              <a:t> data visualization</a:t>
            </a:r>
            <a:endParaRPr lang="en-US" sz="3200" dirty="0">
              <a:solidFill>
                <a:schemeClr val="tx2">
                  <a:lumMod val="20000"/>
                  <a:lumOff val="80000"/>
                </a:schemeClr>
              </a:solidFill>
              <a:latin typeface="Engravers MT" pitchFamily="18" charset="0"/>
            </a:endParaRPr>
          </a:p>
        </p:txBody>
      </p:sp>
      <p:sp>
        <p:nvSpPr>
          <p:cNvPr id="5" name="TextBox 4"/>
          <p:cNvSpPr txBox="1"/>
          <p:nvPr/>
        </p:nvSpPr>
        <p:spPr>
          <a:xfrm>
            <a:off x="637953" y="2349795"/>
            <a:ext cx="6496494" cy="4524315"/>
          </a:xfrm>
          <a:prstGeom prst="rect">
            <a:avLst/>
          </a:prstGeom>
          <a:noFill/>
        </p:spPr>
        <p:txBody>
          <a:bodyPr wrap="square" rtlCol="0">
            <a:spAutoFit/>
          </a:bodyPr>
          <a:lstStyle/>
          <a:p>
            <a:r>
              <a:rPr lang="en-US" sz="3200" dirty="0" smtClean="0">
                <a:solidFill>
                  <a:schemeClr val="accent4"/>
                </a:solidFill>
                <a:latin typeface="Berlin Sans FB Demi" pitchFamily="34" charset="0"/>
              </a:rPr>
              <a:t>Data visualization is the representation of data through use of common graphics, such as charts, </a:t>
            </a:r>
            <a:r>
              <a:rPr lang="en-US" sz="3200" dirty="0" smtClean="0">
                <a:solidFill>
                  <a:schemeClr val="accent4"/>
                </a:solidFill>
                <a:latin typeface="Berlin Sans FB Demi" pitchFamily="34" charset="0"/>
              </a:rPr>
              <a:t>plots and </a:t>
            </a:r>
            <a:r>
              <a:rPr lang="en-US" sz="3200" dirty="0" smtClean="0">
                <a:solidFill>
                  <a:schemeClr val="accent4"/>
                </a:solidFill>
                <a:latin typeface="Berlin Sans FB Demi" pitchFamily="34" charset="0"/>
              </a:rPr>
              <a:t>even animations. These visual displays of information communicate complex data relationships and data-driven insights in a way that is easy to understand.</a:t>
            </a:r>
            <a:endParaRPr lang="en-US" sz="3200" dirty="0">
              <a:solidFill>
                <a:schemeClr val="accent4"/>
              </a:solidFill>
              <a:latin typeface="Berlin Sans FB Demi" pitchFamily="34" charset="0"/>
            </a:endParaRPr>
          </a:p>
        </p:txBody>
      </p:sp>
      <p:pic>
        <p:nvPicPr>
          <p:cNvPr id="6" name="Picture 5" descr="a9.jpg"/>
          <p:cNvPicPr>
            <a:picLocks noChangeAspect="1"/>
          </p:cNvPicPr>
          <p:nvPr/>
        </p:nvPicPr>
        <p:blipFill>
          <a:blip r:embed="rId3"/>
          <a:stretch>
            <a:fillRect/>
          </a:stretch>
        </p:blipFill>
        <p:spPr>
          <a:xfrm>
            <a:off x="7134447" y="2349795"/>
            <a:ext cx="7080575" cy="46786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33051" y="0"/>
            <a:ext cx="14630400" cy="8229599"/>
          </a:xfrm>
          <a:prstGeom prst="rect">
            <a:avLst/>
          </a:prstGeom>
        </p:spPr>
      </p:pic>
      <p:pic>
        <p:nvPicPr>
          <p:cNvPr id="3" name="Picture 2" descr="Screenshot 2023-09-30 090100.png"/>
          <p:cNvPicPr>
            <a:picLocks noChangeAspect="1"/>
          </p:cNvPicPr>
          <p:nvPr/>
        </p:nvPicPr>
        <p:blipFill>
          <a:blip r:embed="rId3"/>
          <a:stretch>
            <a:fillRect/>
          </a:stretch>
        </p:blipFill>
        <p:spPr>
          <a:xfrm>
            <a:off x="495760" y="1421175"/>
            <a:ext cx="6524420" cy="5298601"/>
          </a:xfrm>
          <a:prstGeom prst="rect">
            <a:avLst/>
          </a:prstGeom>
        </p:spPr>
      </p:pic>
      <p:pic>
        <p:nvPicPr>
          <p:cNvPr id="4" name="Picture 3" descr="Screenshot 2023-09-30 090140.png"/>
          <p:cNvPicPr>
            <a:picLocks noChangeAspect="1"/>
          </p:cNvPicPr>
          <p:nvPr/>
        </p:nvPicPr>
        <p:blipFill>
          <a:blip r:embed="rId4"/>
          <a:stretch>
            <a:fillRect/>
          </a:stretch>
        </p:blipFill>
        <p:spPr>
          <a:xfrm>
            <a:off x="7444979" y="886803"/>
            <a:ext cx="6736664" cy="58329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jpeg"/>
          <p:cNvPicPr>
            <a:picLocks noChangeAspect="1"/>
          </p:cNvPicPr>
          <p:nvPr/>
        </p:nvPicPr>
        <p:blipFill>
          <a:blip r:embed="rId2"/>
          <a:stretch>
            <a:fillRect/>
          </a:stretch>
        </p:blipFill>
        <p:spPr>
          <a:xfrm>
            <a:off x="0" y="0"/>
            <a:ext cx="14630400" cy="8229600"/>
          </a:xfrm>
          <a:prstGeom prst="rect">
            <a:avLst/>
          </a:prstGeom>
        </p:spPr>
      </p:pic>
      <p:sp>
        <p:nvSpPr>
          <p:cNvPr id="3" name="TextBox 2"/>
          <p:cNvSpPr txBox="1"/>
          <p:nvPr/>
        </p:nvSpPr>
        <p:spPr>
          <a:xfrm>
            <a:off x="435935" y="595423"/>
            <a:ext cx="10430539" cy="646331"/>
          </a:xfrm>
          <a:prstGeom prst="rect">
            <a:avLst/>
          </a:prstGeom>
          <a:noFill/>
        </p:spPr>
        <p:txBody>
          <a:bodyPr wrap="square" rtlCol="0">
            <a:spAutoFit/>
          </a:bodyPr>
          <a:lstStyle/>
          <a:p>
            <a:r>
              <a:rPr lang="en-US" sz="3600" dirty="0" smtClean="0">
                <a:solidFill>
                  <a:schemeClr val="bg2">
                    <a:lumMod val="90000"/>
                  </a:schemeClr>
                </a:solidFill>
                <a:latin typeface="Engravers MT" pitchFamily="18" charset="0"/>
              </a:rPr>
              <a:t>              Case  study examples</a:t>
            </a:r>
            <a:endParaRPr lang="en-US" sz="3600" dirty="0">
              <a:solidFill>
                <a:schemeClr val="bg2">
                  <a:lumMod val="90000"/>
                </a:schemeClr>
              </a:solidFill>
              <a:latin typeface="Engravers MT" pitchFamily="18" charset="0"/>
            </a:endParaRPr>
          </a:p>
        </p:txBody>
      </p:sp>
      <p:pic>
        <p:nvPicPr>
          <p:cNvPr id="4" name="Image 0" descr="preencoded.png"/>
          <p:cNvPicPr>
            <a:picLocks noChangeAspect="1"/>
          </p:cNvPicPr>
          <p:nvPr/>
        </p:nvPicPr>
        <p:blipFill>
          <a:blip r:embed="rId3"/>
          <a:stretch>
            <a:fillRect/>
          </a:stretch>
        </p:blipFill>
        <p:spPr>
          <a:xfrm>
            <a:off x="287079" y="2289833"/>
            <a:ext cx="4348716" cy="3781358"/>
          </a:xfrm>
          <a:prstGeom prst="rect">
            <a:avLst/>
          </a:prstGeom>
        </p:spPr>
      </p:pic>
      <p:pic>
        <p:nvPicPr>
          <p:cNvPr id="5" name="Image 1" descr="preencoded.png"/>
          <p:cNvPicPr>
            <a:picLocks noChangeAspect="1"/>
          </p:cNvPicPr>
          <p:nvPr/>
        </p:nvPicPr>
        <p:blipFill>
          <a:blip r:embed="rId4"/>
          <a:stretch>
            <a:fillRect/>
          </a:stretch>
        </p:blipFill>
        <p:spPr>
          <a:xfrm>
            <a:off x="4890977" y="2289832"/>
            <a:ext cx="4072167" cy="3653767"/>
          </a:xfrm>
          <a:prstGeom prst="rect">
            <a:avLst/>
          </a:prstGeom>
        </p:spPr>
      </p:pic>
      <p:pic>
        <p:nvPicPr>
          <p:cNvPr id="6" name="Image 2" descr="preencoded.png"/>
          <p:cNvPicPr>
            <a:picLocks noChangeAspect="1"/>
          </p:cNvPicPr>
          <p:nvPr/>
        </p:nvPicPr>
        <p:blipFill>
          <a:blip r:embed="rId5"/>
          <a:stretch>
            <a:fillRect/>
          </a:stretch>
        </p:blipFill>
        <p:spPr>
          <a:xfrm>
            <a:off x="9229060" y="2289833"/>
            <a:ext cx="4309645" cy="3653766"/>
          </a:xfrm>
          <a:prstGeom prst="rect">
            <a:avLst/>
          </a:prstGeom>
        </p:spPr>
      </p:pic>
      <p:sp>
        <p:nvSpPr>
          <p:cNvPr id="11" name="TextBox 10"/>
          <p:cNvSpPr txBox="1"/>
          <p:nvPr/>
        </p:nvSpPr>
        <p:spPr>
          <a:xfrm>
            <a:off x="287079" y="6526151"/>
            <a:ext cx="13251626" cy="646331"/>
          </a:xfrm>
          <a:prstGeom prst="rect">
            <a:avLst/>
          </a:prstGeom>
          <a:noFill/>
        </p:spPr>
        <p:txBody>
          <a:bodyPr wrap="square" rtlCol="0">
            <a:spAutoFit/>
          </a:bodyPr>
          <a:lstStyle/>
          <a:p>
            <a:r>
              <a:rPr lang="en-US" sz="3600" dirty="0" smtClean="0">
                <a:solidFill>
                  <a:schemeClr val="accent1">
                    <a:lumMod val="75000"/>
                  </a:schemeClr>
                </a:solidFill>
                <a:latin typeface="Arial Rounded MT Bold" pitchFamily="34" charset="0"/>
              </a:rPr>
              <a:t>        </a:t>
            </a:r>
            <a:r>
              <a:rPr lang="en-US" sz="3600" dirty="0" smtClean="0">
                <a:solidFill>
                  <a:srgbClr val="FFFF00"/>
                </a:solidFill>
                <a:latin typeface="Berlin Sans FB Demi" pitchFamily="34" charset="0"/>
              </a:rPr>
              <a:t>CHINA                        DENMARK                   LONDON</a:t>
            </a:r>
            <a:endParaRPr lang="en-US" sz="3600" dirty="0">
              <a:solidFill>
                <a:srgbClr val="FFFF00"/>
              </a:solidFill>
              <a:latin typeface="Berlin Sans FB Demi"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TotalTime>
  <Words>184</Words>
  <Application>Microsoft Office PowerPoint</Application>
  <PresentationFormat>Custom</PresentationFormat>
  <Paragraphs>41</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Prathiba</cp:lastModifiedBy>
  <cp:revision>38</cp:revision>
  <dcterms:created xsi:type="dcterms:W3CDTF">2023-09-29T13:00:26Z</dcterms:created>
  <dcterms:modified xsi:type="dcterms:W3CDTF">2023-09-30T07:01:10Z</dcterms:modified>
</cp:coreProperties>
</file>